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1" r:id="rId2"/>
    <p:sldMasterId id="2147483717" r:id="rId3"/>
    <p:sldMasterId id="2147483733" r:id="rId4"/>
    <p:sldMasterId id="2147483745" r:id="rId5"/>
    <p:sldMasterId id="2147483773" r:id="rId6"/>
    <p:sldMasterId id="2147483784" r:id="rId7"/>
    <p:sldMasterId id="2147483804" r:id="rId8"/>
  </p:sldMasterIdLst>
  <p:notesMasterIdLst>
    <p:notesMasterId r:id="rId11"/>
  </p:notesMasterIdLst>
  <p:handoutMasterIdLst>
    <p:handoutMasterId r:id="rId12"/>
  </p:handoutMasterIdLst>
  <p:sldIdLst>
    <p:sldId id="339" r:id="rId9"/>
    <p:sldId id="432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6532" autoAdjust="0"/>
  </p:normalViewPr>
  <p:slideViewPr>
    <p:cSldViewPr>
      <p:cViewPr>
        <p:scale>
          <a:sx n="50" d="100"/>
          <a:sy n="50" d="100"/>
        </p:scale>
        <p:origin x="-1616" y="-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572" y="-8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612A5-0879-47B6-BE27-86E7CE4E03D0}" type="datetimeFigureOut">
              <a:rPr lang="en-GB" smtClean="0"/>
              <a:t>10/05/2016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C74DE-8CEA-452B-929C-2E41CEA5E8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138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15909-DFE2-404A-A70A-C68C8C92B537}" type="datetimeFigureOut">
              <a:rPr lang="en-GB" smtClean="0"/>
              <a:t>10/05/2016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A6098-A30E-43B2-B30E-DB56216A8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017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6098-A30E-43B2-B30E-DB56216A8C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979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6098-A30E-43B2-B30E-DB56216A8C6A}" type="slidenum">
              <a:rPr lang="en-GB" smtClean="0"/>
              <a:t>2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06549" y="4962525"/>
            <a:ext cx="52565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i="1" dirty="0">
                <a:solidFill>
                  <a:srgbClr val="000000"/>
                </a:solidFill>
              </a:rPr>
              <a:t>By </a:t>
            </a:r>
            <a:endParaRPr lang="en-GB" b="1" i="1" dirty="0" smtClean="0">
              <a:solidFill>
                <a:srgbClr val="000000"/>
              </a:solidFill>
            </a:endParaRPr>
          </a:p>
          <a:p>
            <a:r>
              <a:rPr lang="en-GB" b="1" i="1" dirty="0">
                <a:solidFill>
                  <a:srgbClr val="000000"/>
                </a:solidFill>
              </a:rPr>
              <a:t> </a:t>
            </a:r>
            <a:r>
              <a:rPr lang="en-GB" b="1" i="1" dirty="0" smtClean="0">
                <a:solidFill>
                  <a:srgbClr val="000000"/>
                </a:solidFill>
              </a:rPr>
              <a:t>- promoting choice </a:t>
            </a:r>
            <a:r>
              <a:rPr lang="en-GB" b="1" i="1" dirty="0">
                <a:solidFill>
                  <a:srgbClr val="000000"/>
                </a:solidFill>
              </a:rPr>
              <a:t>and control </a:t>
            </a:r>
          </a:p>
          <a:p>
            <a:r>
              <a:rPr lang="en-GB" b="1" i="1" dirty="0" smtClean="0">
                <a:solidFill>
                  <a:srgbClr val="000000"/>
                </a:solidFill>
              </a:rPr>
              <a:t> - maximising </a:t>
            </a:r>
            <a:r>
              <a:rPr lang="en-GB" b="1" i="1" dirty="0">
                <a:solidFill>
                  <a:srgbClr val="000000"/>
                </a:solidFill>
              </a:rPr>
              <a:t>independence for the </a:t>
            </a:r>
            <a:r>
              <a:rPr lang="en-GB" b="1" i="1" dirty="0" smtClean="0">
                <a:solidFill>
                  <a:srgbClr val="000000"/>
                </a:solidFill>
              </a:rPr>
              <a:t>individual</a:t>
            </a:r>
          </a:p>
          <a:p>
            <a:endParaRPr lang="en-GB" b="1" i="1" dirty="0" smtClean="0">
              <a:solidFill>
                <a:srgbClr val="000000"/>
              </a:solidFill>
            </a:endParaRPr>
          </a:p>
          <a:p>
            <a:r>
              <a:rPr lang="en-GB" b="1" i="1" dirty="0" smtClean="0">
                <a:solidFill>
                  <a:srgbClr val="000000"/>
                </a:solidFill>
              </a:rPr>
              <a:t>we </a:t>
            </a:r>
            <a:r>
              <a:rPr lang="en-GB" b="1" i="1" dirty="0">
                <a:solidFill>
                  <a:srgbClr val="000000"/>
                </a:solidFill>
              </a:rPr>
              <a:t>will look beyond residents’ dependencies to help them enhance their health and well-being capability</a:t>
            </a:r>
            <a:r>
              <a:rPr lang="en-GB" b="1" i="1" dirty="0" smtClean="0">
                <a:solidFill>
                  <a:srgbClr val="000000"/>
                </a:solidFill>
              </a:rPr>
              <a:t>,</a:t>
            </a:r>
          </a:p>
          <a:p>
            <a:r>
              <a:rPr lang="en-GB" b="1" i="1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GB" b="1" i="1" dirty="0">
                <a:solidFill>
                  <a:srgbClr val="000000"/>
                </a:solidFill>
              </a:rPr>
              <a:t> </a:t>
            </a:r>
            <a:r>
              <a:rPr lang="en-GB" b="1" i="1" dirty="0" smtClean="0">
                <a:solidFill>
                  <a:srgbClr val="000000"/>
                </a:solidFill>
              </a:rPr>
              <a:t>- supporting </a:t>
            </a:r>
            <a:r>
              <a:rPr lang="en-GB" b="1" i="1" dirty="0">
                <a:solidFill>
                  <a:srgbClr val="000000"/>
                </a:solidFill>
              </a:rPr>
              <a:t>them to improve their longer term health ambition and ultimately change their care utilisation…</a:t>
            </a:r>
          </a:p>
          <a:p>
            <a:endParaRPr lang="en-GB" b="1" i="1" dirty="0">
              <a:solidFill>
                <a:srgbClr val="000000"/>
              </a:solidFill>
            </a:endParaRPr>
          </a:p>
          <a:p>
            <a:r>
              <a:rPr lang="en-GB" b="1" i="1" dirty="0" smtClean="0">
                <a:solidFill>
                  <a:srgbClr val="000000"/>
                </a:solidFill>
              </a:rPr>
              <a:t>.This </a:t>
            </a:r>
            <a:r>
              <a:rPr lang="en-GB" b="1" i="1" dirty="0">
                <a:solidFill>
                  <a:srgbClr val="000000"/>
                </a:solidFill>
              </a:rPr>
              <a:t>enhanced health model will be enabled through </a:t>
            </a:r>
            <a:r>
              <a:rPr lang="en-GB" b="1" i="1" dirty="0" smtClean="0">
                <a:solidFill>
                  <a:srgbClr val="000000"/>
                </a:solidFill>
              </a:rPr>
              <a:t>technology</a:t>
            </a:r>
            <a:endParaRPr lang="en-GB" b="1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07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13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024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iredale FT Logo colo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60350"/>
            <a:ext cx="2427287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Airedale Footer - thi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2838"/>
            <a:ext cx="91440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Airedale FT Logo colou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60350"/>
            <a:ext cx="2427287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Airedale Footer - thick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2838"/>
            <a:ext cx="91440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21605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F3E55-F7A8-4F70-85D4-4B90AA61A256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CA1E9-B76E-490F-BD30-E0CC919F667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9370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64C7C-C15A-47FC-80E6-28A7F92377F3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97E11-FAE1-4B35-8F51-EC560B4C827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433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E2F32-76D3-4B37-9546-C3AA47F439F4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895B1-74E5-4A22-B47E-CDD8295457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4003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D5322-3C3C-4984-BAF6-B6F34E246B79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3FD27-106A-4A8F-9F4A-CC5BF74D2F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4055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15B5-F6BD-438D-9237-86BF14124D65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B6948-8EA8-4FF9-B2E5-F4B62CC3AE9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66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ECBD5-E1FB-4A10-9ECA-8B5A4067D4A6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87D67-CD14-45CC-94F9-834A5E6DDBC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5025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560D3-E3F6-40CA-8A02-803E0ED21B38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15BAB-EB86-4117-B0DB-8985D14B7C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25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A2D6A-6A75-4D76-998C-3A59B7E41D9D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C16CE-A83F-4B48-AC10-0EE12CFD3E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207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F4BB2-9D25-4771-8B59-BF37F0DB075D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8069C-ABD5-424C-9532-85163FCE24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20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052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36BF8-C5FB-405B-8821-EAF45046DB98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C3A85-A6D3-4065-BC2A-61051C1D54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687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38163-D095-4E6C-BFF3-82CD73E938DB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2D174-596D-405A-B403-238B1E66864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33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893AD-D884-4FDE-BFEE-5758C1DB400A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2E5A3-DA55-4B4C-8729-14E6D169DA2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256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 lIns="91435" tIns="45718" rIns="91435" bIns="45718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69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911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lIns="91435" tIns="45718" rIns="91435" bIns="45718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9825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820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12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531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8262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8912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lIns="91435" tIns="45718" rIns="91435" bIns="45718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9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060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35" tIns="45718" rIns="91435" bIns="45718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000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45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 lIns="91435" tIns="45718" rIns="91435" bIns="45718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584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251520" y="260648"/>
            <a:ext cx="8640959" cy="648072"/>
          </a:xfrm>
        </p:spPr>
        <p:txBody>
          <a:bodyPr/>
          <a:lstStyle>
            <a:lvl1pPr marL="0" indent="0">
              <a:buNone/>
              <a:defRPr lang="en-GB" sz="4000" b="1" kern="1200" dirty="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154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lIns="91435" tIns="45718" rIns="91435" bIns="45718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103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88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708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3523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3999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29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lIns="91435" tIns="45718" rIns="91435" bIns="45718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9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6696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35" tIns="45718" rIns="91435" bIns="45718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476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728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969" y="178594"/>
            <a:ext cx="7358063" cy="1714500"/>
          </a:xfrm>
          <a:prstGeom prst="rect">
            <a:avLst/>
          </a:prstGeom>
        </p:spPr>
        <p:txBody>
          <a:bodyPr lIns="64291" tIns="32146" rIns="64291" bIns="32146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0836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97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71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603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463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815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245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688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19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229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4278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3668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 dirty="0">
              <a:solidFill>
                <a:srgbClr val="0072C6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1" y="749912"/>
            <a:ext cx="7356815" cy="6677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81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251520" y="260648"/>
            <a:ext cx="8640959" cy="648072"/>
          </a:xfrm>
        </p:spPr>
        <p:txBody>
          <a:bodyPr/>
          <a:lstStyle>
            <a:lvl1pPr marL="0" indent="0">
              <a:buNone/>
              <a:defRPr lang="en-GB" sz="4000" b="1" kern="1200" dirty="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19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 dirty="0">
              <a:solidFill>
                <a:srgbClr val="0072C6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1" y="749912"/>
            <a:ext cx="7356815" cy="6677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05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 bwMode="gray">
          <a:xfrm>
            <a:off x="507698" y="1337621"/>
            <a:ext cx="8117745" cy="48335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7698" y="643615"/>
            <a:ext cx="8116387" cy="555079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0" y="6395807"/>
            <a:ext cx="5072910" cy="130607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1" y="6395807"/>
            <a:ext cx="415390" cy="130607"/>
          </a:xfrm>
          <a:prstGeom prst="rect">
            <a:avLst/>
          </a:prstGeom>
        </p:spPr>
        <p:txBody>
          <a:bodyPr/>
          <a:lstStyle/>
          <a:p>
            <a:fld id="{F9A56513-F998-4254-9CEB-F507EE6F374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40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3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430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898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9404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63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49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7115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433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4499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568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99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422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531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2507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0998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78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388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869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524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1519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9600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962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 dirty="0">
              <a:solidFill>
                <a:srgbClr val="0072C6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1" y="749912"/>
            <a:ext cx="7356815" cy="6677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35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251520" y="260648"/>
            <a:ext cx="8640959" cy="648072"/>
          </a:xfrm>
        </p:spPr>
        <p:txBody>
          <a:bodyPr/>
          <a:lstStyle>
            <a:lvl1pPr marL="0" indent="0">
              <a:buNone/>
              <a:defRPr lang="en-GB" sz="4000" b="1" kern="1200" dirty="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7166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5165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94" y="6165304"/>
            <a:ext cx="81930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7239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8062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627804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63772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3473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55541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08852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51832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978535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13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929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95231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3588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717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image" Target="cid:image001.png@01CE7BBB.3090A650" TargetMode="External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980728"/>
            <a:ext cx="8640959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51520" y="6453336"/>
            <a:ext cx="8640959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n h a n c e d   h e a l t h   </a:t>
            </a:r>
            <a:r>
              <a:rPr lang="en-GB" sz="1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   c a r e   h o m e s</a:t>
            </a:r>
            <a:endParaRPr lang="en-GB" sz="12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95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1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AEC2EAC-2241-4BB8-B8E4-B7792807A30F}" type="datetimeFigureOut">
              <a:rPr lang="en-US"/>
              <a:pPr>
                <a:defRPr/>
              </a:pPr>
              <a:t>5/10/2016</a:t>
            </a:fld>
            <a:endParaRPr lang="en-GB" dirty="0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6B38B76-BCB0-499A-A481-F5C2D6BA1C8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7174" name="Picture 7" descr="Airedale FT Logo colou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60350"/>
            <a:ext cx="2427287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 descr="Airedale Footer - thick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2838"/>
            <a:ext cx="91440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7" descr="Airedale FT Logo colou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60350"/>
            <a:ext cx="2427287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8" descr="Airedale Footer - thick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2838"/>
            <a:ext cx="91440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2" descr="cid:image001.png@01CE7BBB.3090A650"/>
          <p:cNvPicPr>
            <a:picLocks noChangeAspect="1" noChangeArrowheads="1"/>
          </p:cNvPicPr>
          <p:nvPr userDrawn="1"/>
        </p:nvPicPr>
        <p:blipFill>
          <a:blip r:embed="rId16" r:link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21605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81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80728"/>
            <a:ext cx="8640959" cy="5256584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51521" y="6453337"/>
            <a:ext cx="8640959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91435" tIns="45718" rIns="91435" bIns="45718" rtlCol="0">
            <a:spAutoFit/>
          </a:bodyPr>
          <a:lstStyle/>
          <a:p>
            <a:pPr algn="ctr" defTabSz="914353"/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 n h a n c e d   h e a l t h   </a:t>
            </a:r>
            <a:r>
              <a:rPr lang="en-GB" sz="1200" b="1" i="1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n   c a r e   h o m e s</a:t>
            </a:r>
            <a:endParaRPr lang="en-GB" sz="1200" b="1" i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31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</p:sldLayoutIdLst>
  <p:timing>
    <p:tnLst>
      <p:par>
        <p:cTn id="1" dur="indefinite" restart="never" nodeType="tmRoot"/>
      </p:par>
    </p:tnLst>
  </p:timing>
  <p:txStyles>
    <p:titleStyle>
      <a:lvl1pPr algn="ctr" defTabSz="914353" rtl="0" eaLnBrk="1" latinLnBrk="0" hangingPunct="1">
        <a:spcBef>
          <a:spcPct val="0"/>
        </a:spcBef>
        <a:buNone/>
        <a:defRPr sz="1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6" algn="l" defTabSz="91435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8" indent="-228588" algn="l" defTabSz="91435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5" indent="-228588" algn="l" defTabSz="91435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8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5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80728"/>
            <a:ext cx="8640959" cy="5256584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51521" y="6453337"/>
            <a:ext cx="8640959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91435" tIns="45718" rIns="91435" bIns="45718" rtlCol="0">
            <a:spAutoFit/>
          </a:bodyPr>
          <a:lstStyle/>
          <a:p>
            <a:pPr algn="ctr" defTabSz="914353"/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 n h a n c e d   h e a l t h   </a:t>
            </a:r>
            <a:r>
              <a:rPr lang="en-GB" sz="1200" b="1" i="1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n   c a r e   h o m e s</a:t>
            </a:r>
            <a:endParaRPr lang="en-GB" sz="1200" b="1" i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55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defTabSz="914353" rtl="0" eaLnBrk="1" latinLnBrk="0" hangingPunct="1">
        <a:spcBef>
          <a:spcPct val="0"/>
        </a:spcBef>
        <a:buNone/>
        <a:defRPr sz="1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6" algn="l" defTabSz="91435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8" indent="-228588" algn="l" defTabSz="91435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5" indent="-228588" algn="l" defTabSz="91435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8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5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980728"/>
            <a:ext cx="8640959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51520" y="6453336"/>
            <a:ext cx="8640959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 n h a n c e d   h e a l t h   </a:t>
            </a:r>
            <a:r>
              <a:rPr lang="en-GB" sz="1200" b="1" i="1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n   c a r e   h o m e s</a:t>
            </a:r>
            <a:endParaRPr lang="en-GB" sz="1200" b="1" i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32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1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980728"/>
            <a:ext cx="8640959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51520" y="6453336"/>
            <a:ext cx="8640959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 n h a n c e d   h e a l t h   </a:t>
            </a:r>
            <a:r>
              <a:rPr lang="en-GB" sz="1200" b="1" i="1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n   c a r e   h o m e s</a:t>
            </a:r>
            <a:endParaRPr lang="en-GB" sz="1200" b="1" i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41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1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980728"/>
            <a:ext cx="8640959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51520" y="6453336"/>
            <a:ext cx="8640959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 n h a n c e d   h e a l t h   </a:t>
            </a:r>
            <a:r>
              <a:rPr lang="en-GB" sz="1200" b="1" i="1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1200" b="1" i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n   c a r e   h o m e s</a:t>
            </a:r>
            <a:endParaRPr lang="en-GB" sz="1200" b="1" i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1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251520" y="6453336"/>
            <a:ext cx="8640959" cy="276999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i="1" kern="0" dirty="0" smtClean="0">
                <a:solidFill>
                  <a:sysClr val="window" lastClr="FFFFFF"/>
                </a:solidFill>
                <a:cs typeface="Arial" pitchFamily="34" charset="0"/>
                <a:sym typeface="Calibri" charset="0"/>
              </a:rPr>
              <a:t>E n h a n c e d   h e a l t h   </a:t>
            </a:r>
            <a:r>
              <a:rPr lang="en-GB" sz="1200" b="1" i="1" kern="0" dirty="0" err="1" smtClean="0">
                <a:solidFill>
                  <a:sysClr val="window" lastClr="FFFFFF"/>
                </a:solidFill>
                <a:cs typeface="Arial" pitchFamily="34" charset="0"/>
                <a:sym typeface="Calibri" charset="0"/>
              </a:rPr>
              <a:t>i</a:t>
            </a:r>
            <a:r>
              <a:rPr lang="en-GB" sz="1200" b="1" i="1" kern="0" dirty="0" smtClean="0">
                <a:solidFill>
                  <a:sysClr val="window" lastClr="FFFFFF"/>
                </a:solidFill>
                <a:cs typeface="Arial" pitchFamily="34" charset="0"/>
                <a:sym typeface="Calibri" charset="0"/>
              </a:rPr>
              <a:t> n   c a r e   h o m e s</a:t>
            </a:r>
            <a:endParaRPr lang="en-GB" sz="1200" b="1" i="1" kern="0" dirty="0">
              <a:solidFill>
                <a:sysClr val="window" lastClr="FFFFFF"/>
              </a:solidFill>
              <a:cs typeface="Arial" pitchFamily="34" charset="0"/>
              <a:sym typeface="Calibri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1" y="260648"/>
            <a:ext cx="255398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14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52625" y="1268760"/>
            <a:ext cx="8816058" cy="3024336"/>
          </a:xfrm>
          <a:prstGeom prst="rect">
            <a:avLst/>
          </a:prstGeom>
        </p:spPr>
        <p:txBody>
          <a:bodyPr/>
          <a:lstStyle>
            <a:lvl1pPr algn="ctr" defTabSz="914353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altLang="en-US" sz="40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83" y="32614"/>
            <a:ext cx="7380312" cy="1143000"/>
          </a:xfrm>
          <a:prstGeom prst="rect">
            <a:avLst/>
          </a:prstGeom>
        </p:spPr>
        <p:txBody>
          <a:bodyPr/>
          <a:lstStyle>
            <a:lvl1pPr algn="ctr" defTabSz="914353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altLang="en-US" sz="40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7811" y="4459820"/>
            <a:ext cx="2345686" cy="1743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\\fileprint-v02\users5\annwagner\My Documents\5YFV\pics\Heatherstones-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28" y="4409624"/>
            <a:ext cx="2389687" cy="179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79225"/>
            <a:ext cx="7772400" cy="45719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0254" y="1340768"/>
            <a:ext cx="6400800" cy="1080120"/>
          </a:xfrm>
        </p:spPr>
        <p:txBody>
          <a:bodyPr>
            <a:noAutofit/>
          </a:bodyPr>
          <a:lstStyle/>
          <a:p>
            <a:r>
              <a:rPr lang="en-GB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Airedale and Partners Care Home Vanguard</a:t>
            </a:r>
            <a:br>
              <a:rPr lang="en-GB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Telemedicine Installation Update  </a:t>
            </a:r>
            <a:endParaRPr lang="en-GB" alt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GB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444773"/>
            <a:ext cx="2270365" cy="168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82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16631"/>
            <a:ext cx="6948821" cy="288033"/>
          </a:xfrm>
        </p:spPr>
        <p:txBody>
          <a:bodyPr lIns="0" tIns="0" rIns="0" bIns="0" anchor="ctr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 lang="en-GB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4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3949700" cy="1822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80728"/>
            <a:ext cx="3943350" cy="1816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424" y="2924944"/>
            <a:ext cx="3930650" cy="1822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898752"/>
            <a:ext cx="7118350" cy="1485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019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iredale template">
  <a:themeElements>
    <a:clrScheme name="Airedale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iredal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iredal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Standard Telemeds - March 2015 v0.2">
  <a:themeElements>
    <a:clrScheme name="Airedale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iredal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iredal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redale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redale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11627</TotalTime>
  <Words>68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Office Theme</vt:lpstr>
      <vt:lpstr>1_Airedale template</vt:lpstr>
      <vt:lpstr>1_Office Theme</vt:lpstr>
      <vt:lpstr>2_Office Theme</vt:lpstr>
      <vt:lpstr>3_Office Theme</vt:lpstr>
      <vt:lpstr>5_Office Theme</vt:lpstr>
      <vt:lpstr>6_Office Theme</vt:lpstr>
      <vt:lpstr>Standard Telemeds - March 2015 v0.2</vt:lpstr>
      <vt:lpstr> </vt:lpstr>
      <vt:lpstr>PowerPoint Presentation</vt:lpstr>
    </vt:vector>
  </TitlesOfParts>
  <Company>Airedale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Hall</dc:creator>
  <cp:lastModifiedBy>user</cp:lastModifiedBy>
  <cp:revision>182</cp:revision>
  <cp:lastPrinted>2016-05-10T11:29:24Z</cp:lastPrinted>
  <dcterms:created xsi:type="dcterms:W3CDTF">2015-04-21T10:32:35Z</dcterms:created>
  <dcterms:modified xsi:type="dcterms:W3CDTF">2016-05-10T11:37:09Z</dcterms:modified>
</cp:coreProperties>
</file>